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6" r:id="rId2"/>
    <p:sldId id="351" r:id="rId3"/>
    <p:sldId id="350" r:id="rId4"/>
    <p:sldId id="297" r:id="rId5"/>
    <p:sldId id="299" r:id="rId6"/>
    <p:sldId id="357" r:id="rId7"/>
    <p:sldId id="300" r:id="rId8"/>
    <p:sldId id="356" r:id="rId9"/>
    <p:sldId id="360" r:id="rId10"/>
    <p:sldId id="361" r:id="rId11"/>
    <p:sldId id="362" r:id="rId12"/>
    <p:sldId id="301" r:id="rId13"/>
    <p:sldId id="355" r:id="rId14"/>
    <p:sldId id="353" r:id="rId15"/>
    <p:sldId id="354" r:id="rId16"/>
    <p:sldId id="3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748" autoAdjust="0"/>
  </p:normalViewPr>
  <p:slideViewPr>
    <p:cSldViewPr>
      <p:cViewPr>
        <p:scale>
          <a:sx n="100" d="100"/>
          <a:sy n="100" d="100"/>
        </p:scale>
        <p:origin x="-194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A7C29-1645-4FC5-9C41-1CB7FB6BE399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6295E-230D-4BEC-AA49-F1507775D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748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851648" cy="3528392"/>
          </a:xfrm>
        </p:spPr>
        <p:txBody>
          <a:bodyPr>
            <a:noAutofit/>
          </a:bodyPr>
          <a:lstStyle/>
          <a:p>
            <a:pPr algn="ctr"/>
            <a:r>
              <a:rPr lang="en-US" sz="40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US" sz="40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4000" b="0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US" sz="4000" b="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40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US" sz="40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40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US" sz="40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4000" b="0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US" sz="4000" b="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40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US" sz="40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4000" b="0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US" sz="4000" b="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40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US" sz="4000" b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5400" b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Philosophy </a:t>
            </a:r>
            <a:br>
              <a:rPr lang="en-US" sz="5400" b="0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5400" b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of the New Age</a:t>
            </a:r>
            <a:r>
              <a:rPr lang="ru-RU" sz="5400" b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6000" b="0" dirty="0" smtClean="0"/>
              <a:t/>
            </a:r>
            <a:br>
              <a:rPr lang="en-US" sz="6000" b="0" dirty="0" smtClean="0"/>
            </a:br>
            <a:r>
              <a:rPr lang="ru-RU" sz="6000" b="0" dirty="0" smtClean="0"/>
              <a:t/>
            </a:r>
            <a:br>
              <a:rPr lang="ru-RU" sz="6000" b="0" dirty="0" smtClean="0"/>
            </a:b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69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Ways of the world’s perception by </a:t>
            </a:r>
            <a:r>
              <a:rPr lang="en-US" sz="28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 Francis Bacon;</a:t>
            </a: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2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latin typeface="Comic Sans MS" panose="030F0702030302020204" pitchFamily="66" charset="0"/>
              </a:rPr>
              <a:t>the way of spider</a:t>
            </a:r>
            <a:r>
              <a:rPr lang="en-US" dirty="0" smtClean="0">
                <a:latin typeface="Comic Sans MS" panose="030F0702030302020204" pitchFamily="66" charset="0"/>
              </a:rPr>
              <a:t>–form of the </a:t>
            </a:r>
            <a:r>
              <a:rPr lang="en-US" dirty="0" err="1" smtClean="0">
                <a:latin typeface="Comic Sans MS" panose="030F0702030302020204" pitchFamily="66" charset="0"/>
              </a:rPr>
              <a:t>wordl’s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percection</a:t>
            </a:r>
            <a:r>
              <a:rPr lang="en-US" dirty="0" smtClean="0">
                <a:latin typeface="Comic Sans MS" panose="030F0702030302020204" pitchFamily="66" charset="0"/>
              </a:rPr>
              <a:t> based on the life-</a:t>
            </a:r>
            <a:r>
              <a:rPr lang="en-US" dirty="0" err="1" smtClean="0">
                <a:latin typeface="Comic Sans MS" panose="030F0702030302020204" pitchFamily="66" charset="0"/>
              </a:rPr>
              <a:t>exp</a:t>
            </a:r>
            <a:r>
              <a:rPr lang="ru-RU" dirty="0" smtClean="0">
                <a:latin typeface="Comic Sans MS" panose="030F0702030302020204" pitchFamily="66" charset="0"/>
              </a:rPr>
              <a:t>е</a:t>
            </a:r>
            <a:r>
              <a:rPr lang="en-US" dirty="0" err="1" smtClean="0">
                <a:latin typeface="Comic Sans MS" panose="030F0702030302020204" pitchFamily="66" charset="0"/>
              </a:rPr>
              <a:t>rience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  <a:endParaRPr lang="ru-RU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Bacon believed that we must renew our life-experience if we want to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avoid mistakes in the world’s condition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01963"/>
            <a:ext cx="4038600" cy="2271712"/>
          </a:xfrm>
        </p:spPr>
      </p:pic>
    </p:spTree>
    <p:extLst>
      <p:ext uri="{BB962C8B-B14F-4D97-AF65-F5344CB8AC3E}">
        <p14:creationId xmlns:p14="http://schemas.microsoft.com/office/powerpoint/2010/main" val="4222153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Ways of the world’s perception by </a:t>
            </a:r>
            <a:r>
              <a:rPr lang="en-US" sz="28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 Francis Bacon;</a:t>
            </a: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3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latin typeface="Comic Sans MS" panose="030F0702030302020204" pitchFamily="66" charset="0"/>
              </a:rPr>
              <a:t>the way of spider</a:t>
            </a:r>
            <a:r>
              <a:rPr lang="en-US" dirty="0" smtClean="0">
                <a:latin typeface="Comic Sans MS" panose="030F0702030302020204" pitchFamily="66" charset="0"/>
              </a:rPr>
              <a:t>–form of the </a:t>
            </a:r>
            <a:r>
              <a:rPr lang="en-US" dirty="0" err="1" smtClean="0">
                <a:latin typeface="Comic Sans MS" panose="030F0702030302020204" pitchFamily="66" charset="0"/>
              </a:rPr>
              <a:t>wordl’s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percection</a:t>
            </a:r>
            <a:r>
              <a:rPr lang="en-US" dirty="0" smtClean="0">
                <a:latin typeface="Comic Sans MS" panose="030F0702030302020204" pitchFamily="66" charset="0"/>
              </a:rPr>
              <a:t> based on </a:t>
            </a:r>
            <a:r>
              <a:rPr lang="en-US" dirty="0">
                <a:latin typeface="Comic Sans MS" panose="030F0702030302020204" pitchFamily="66" charset="0"/>
              </a:rPr>
              <a:t>a harmonious </a:t>
            </a:r>
            <a:r>
              <a:rPr lang="en-US" dirty="0" smtClean="0">
                <a:latin typeface="Comic Sans MS" panose="030F0702030302020204" pitchFamily="66" charset="0"/>
              </a:rPr>
              <a:t>combination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of mind and life </a:t>
            </a:r>
            <a:r>
              <a:rPr lang="en-US" dirty="0" err="1" smtClean="0">
                <a:latin typeface="Comic Sans MS" panose="030F0702030302020204" pitchFamily="66" charset="0"/>
              </a:rPr>
              <a:t>exp</a:t>
            </a:r>
            <a:r>
              <a:rPr lang="ru-RU" dirty="0" smtClean="0">
                <a:latin typeface="Comic Sans MS" panose="030F0702030302020204" pitchFamily="66" charset="0"/>
              </a:rPr>
              <a:t>е</a:t>
            </a:r>
            <a:r>
              <a:rPr lang="en-US" dirty="0" err="1" smtClean="0">
                <a:latin typeface="Comic Sans MS" panose="030F0702030302020204" pitchFamily="66" charset="0"/>
              </a:rPr>
              <a:t>rience</a:t>
            </a:r>
            <a:r>
              <a:rPr lang="en-US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According to Bacon this is ideal form of the world’s perception.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91619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3047866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        </a:t>
            </a:r>
            <a:r>
              <a:rPr lang="ru-RU" sz="2400" b="1" i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John</a:t>
            </a:r>
            <a:r>
              <a:rPr lang="ru-RU" sz="24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Locke</a:t>
            </a:r>
            <a:r>
              <a:rPr lang="ru-RU" sz="24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(1632-1704</a:t>
            </a:r>
            <a:r>
              <a:rPr lang="en-US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  <a:r>
              <a:rPr lang="ru-RU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british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 philosopher </a:t>
            </a:r>
            <a:r>
              <a:rPr lang="en-US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sensualism</a:t>
            </a:r>
            <a:endParaRPr lang="ru-RU" sz="2400" b="1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Содержимое 3" descr="Лок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48180"/>
            <a:ext cx="8229600" cy="436340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B3C84A-FE4F-4F3B-AB18-8BFA04099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Basic ideas of </a:t>
            </a:r>
            <a:r>
              <a:rPr lang="ru-RU" sz="2800" b="1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John</a:t>
            </a:r>
            <a:r>
              <a:rPr lang="ru-RU" sz="28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i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Locke</a:t>
            </a:r>
            <a:r>
              <a:rPr lang="en-US" sz="28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’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 philosophy</a:t>
            </a:r>
            <a:endParaRPr lang="ru-RU" sz="27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1</a:t>
            </a:r>
            <a:r>
              <a:rPr lang="en-US" sz="2000" dirty="0" smtClean="0">
                <a:latin typeface="Comic Sans MS" panose="030F0702030302020204" pitchFamily="66" charset="0"/>
              </a:rPr>
              <a:t>) his main book was titled “Two issues about the </a:t>
            </a:r>
            <a:r>
              <a:rPr lang="en-US" sz="2000" dirty="0" err="1" smtClean="0">
                <a:latin typeface="Comic Sans MS" panose="030F0702030302020204" pitchFamily="66" charset="0"/>
              </a:rPr>
              <a:t>goverment</a:t>
            </a:r>
            <a:r>
              <a:rPr lang="en-US" sz="2000" dirty="0" smtClean="0">
                <a:latin typeface="Comic Sans MS" panose="030F0702030302020204" pitchFamily="66" charset="0"/>
              </a:rPr>
              <a:t>”;</a:t>
            </a:r>
          </a:p>
          <a:p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ru-RU" sz="2000" dirty="0" smtClean="0">
                <a:latin typeface="Comic Sans MS" panose="030F0702030302020204" pitchFamily="66" charset="0"/>
              </a:rPr>
              <a:t>2) </a:t>
            </a:r>
            <a:r>
              <a:rPr lang="en-US" sz="2000" dirty="0" smtClean="0">
                <a:latin typeface="Comic Sans MS" panose="030F0702030302020204" pitchFamily="66" charset="0"/>
              </a:rPr>
              <a:t>he </a:t>
            </a:r>
            <a:r>
              <a:rPr lang="en-US" sz="2000" dirty="0" err="1" smtClean="0">
                <a:latin typeface="Comic Sans MS" panose="030F0702030302020204" pitchFamily="66" charset="0"/>
              </a:rPr>
              <a:t>critisize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british</a:t>
            </a:r>
            <a:r>
              <a:rPr lang="en-US" sz="2000" dirty="0" smtClean="0">
                <a:latin typeface="Comic Sans MS" panose="030F0702030302020204" pitchFamily="66" charset="0"/>
              </a:rPr>
              <a:t> absolute monarchy;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ru-RU" sz="2000" dirty="0" smtClean="0">
                <a:latin typeface="Comic Sans MS" panose="030F0702030302020204" pitchFamily="66" charset="0"/>
              </a:rPr>
              <a:t>3) </a:t>
            </a:r>
            <a:r>
              <a:rPr lang="en-US" sz="2000" dirty="0" smtClean="0">
                <a:latin typeface="Comic Sans MS" panose="030F0702030302020204" pitchFamily="66" charset="0"/>
              </a:rPr>
              <a:t>he create </a:t>
            </a:r>
            <a:r>
              <a:rPr lang="en-US" sz="2000" b="1" dirty="0" smtClean="0">
                <a:latin typeface="Comic Sans MS" panose="030F0702030302020204" pitchFamily="66" charset="0"/>
              </a:rPr>
              <a:t>the </a:t>
            </a:r>
            <a:r>
              <a:rPr lang="en-US" sz="2000" b="1" dirty="0">
                <a:latin typeface="Comic Sans MS" panose="030F0702030302020204" pitchFamily="66" charset="0"/>
              </a:rPr>
              <a:t>principle of separation of </a:t>
            </a:r>
            <a:r>
              <a:rPr lang="en-US" sz="2000" b="1" dirty="0" smtClean="0">
                <a:latin typeface="Comic Sans MS" panose="030F0702030302020204" pitchFamily="66" charset="0"/>
              </a:rPr>
              <a:t>powers; </a:t>
            </a:r>
            <a:r>
              <a:rPr lang="en-US" sz="2000" dirty="0" smtClean="0">
                <a:latin typeface="Comic Sans MS" panose="030F0702030302020204" pitchFamily="66" charset="0"/>
              </a:rPr>
              <a:t>according to it power of state must be divided  </a:t>
            </a:r>
            <a:r>
              <a:rPr lang="en-US" sz="2000" dirty="0">
                <a:latin typeface="Comic Sans MS" panose="030F0702030302020204" pitchFamily="66" charset="0"/>
              </a:rPr>
              <a:t>into three branches: executive, legislative and </a:t>
            </a:r>
            <a:r>
              <a:rPr lang="en-US" sz="2000" dirty="0" smtClean="0">
                <a:latin typeface="Comic Sans MS" panose="030F0702030302020204" pitchFamily="66" charset="0"/>
              </a:rPr>
              <a:t>judicial; </a:t>
            </a:r>
            <a:r>
              <a:rPr lang="en-US" sz="2000" dirty="0">
                <a:latin typeface="Comic Sans MS" panose="030F0702030302020204" pitchFamily="66" charset="0"/>
              </a:rPr>
              <a:t>the most important is the </a:t>
            </a:r>
            <a:r>
              <a:rPr lang="en-US" sz="2000" dirty="0" smtClean="0">
                <a:latin typeface="Comic Sans MS" panose="030F0702030302020204" pitchFamily="66" charset="0"/>
              </a:rPr>
              <a:t>legislative</a:t>
            </a:r>
            <a:r>
              <a:rPr lang="en-US" sz="2000" dirty="0" smtClean="0">
                <a:latin typeface="Comic Sans MS" panose="030F0702030302020204" pitchFamily="66" charset="0"/>
              </a:rPr>
              <a:t>;</a:t>
            </a:r>
          </a:p>
          <a:p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4) </a:t>
            </a:r>
            <a:r>
              <a:rPr lang="ru-RU" sz="2000" b="1" dirty="0" smtClean="0">
                <a:latin typeface="Comic Sans MS" panose="030F0702030302020204" pitchFamily="66" charset="0"/>
              </a:rPr>
              <a:t>к</a:t>
            </a:r>
            <a:r>
              <a:rPr lang="en-US" sz="2000" b="1" dirty="0" err="1" smtClean="0">
                <a:latin typeface="Comic Sans MS" panose="030F0702030302020204" pitchFamily="66" charset="0"/>
              </a:rPr>
              <a:t>ey</a:t>
            </a:r>
            <a:r>
              <a:rPr lang="en-US" sz="2000" b="1" dirty="0" smtClean="0">
                <a:latin typeface="Comic Sans MS" panose="030F0702030302020204" pitchFamily="66" charset="0"/>
              </a:rPr>
              <a:t> concept of his philosophy was</a:t>
            </a:r>
            <a:r>
              <a:rPr lang="ru-RU" sz="2000" b="1" dirty="0" smtClean="0">
                <a:latin typeface="Comic Sans MS" panose="030F0702030302020204" pitchFamily="66" charset="0"/>
              </a:rPr>
              <a:t>-</a:t>
            </a:r>
            <a:r>
              <a:rPr lang="ru-RU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/>
              <a:t>"clean board</a:t>
            </a:r>
            <a:r>
              <a:rPr lang="en-US" sz="2000" dirty="0" smtClean="0"/>
              <a:t>»</a:t>
            </a:r>
            <a:r>
              <a:rPr lang="ru-RU" sz="2000" dirty="0" smtClean="0"/>
              <a:t> -</a:t>
            </a:r>
            <a:r>
              <a:rPr lang="en-US" sz="2000" dirty="0"/>
              <a:t>human </a:t>
            </a:r>
            <a:r>
              <a:rPr lang="en-US" sz="2000" dirty="0" smtClean="0"/>
              <a:t>mind  </a:t>
            </a:r>
            <a:r>
              <a:rPr lang="en-US" sz="2000" dirty="0"/>
              <a:t>at birth</a:t>
            </a:r>
            <a:r>
              <a:rPr lang="en-US" sz="2000" dirty="0" smtClean="0"/>
              <a:t>;</a:t>
            </a:r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ru-R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982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B3C84A-FE4F-4F3B-AB18-8BFA04099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Thomas </a:t>
            </a:r>
            <a:r>
              <a:rPr lang="en-US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Gobbs</a:t>
            </a:r>
            <a:r>
              <a:rPr lang="ru-RU" sz="28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 (1632-1704</a:t>
            </a: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  <a:r>
              <a:rPr lang="ru-RU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british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 philosopher of materialism</a:t>
            </a:r>
            <a:endParaRPr lang="ru-RU" sz="27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CFCA55C8-2293-4444-AB6A-5BC6D2FBA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927" y="1935163"/>
            <a:ext cx="4164145" cy="4389437"/>
          </a:xfrm>
        </p:spPr>
      </p:pic>
    </p:spTree>
    <p:extLst>
      <p:ext uri="{BB962C8B-B14F-4D97-AF65-F5344CB8AC3E}">
        <p14:creationId xmlns:p14="http://schemas.microsoft.com/office/powerpoint/2010/main" val="3644685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B3C84A-FE4F-4F3B-AB18-8BFA04099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Basic ideas of Thomas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Gobbs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philosophy:</a:t>
            </a:r>
            <a:endParaRPr lang="ru-RU" sz="27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1) his main book was titled “The </a:t>
            </a:r>
            <a:r>
              <a:rPr lang="en-US" sz="2000" dirty="0" err="1" smtClean="0">
                <a:latin typeface="Comic Sans MS" panose="030F0702030302020204" pitchFamily="66" charset="0"/>
              </a:rPr>
              <a:t>Lebiaphan</a:t>
            </a:r>
            <a:r>
              <a:rPr lang="en-US" sz="2000" dirty="0" smtClean="0">
                <a:latin typeface="Comic Sans MS" panose="030F0702030302020204" pitchFamily="66" charset="0"/>
              </a:rPr>
              <a:t>”;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2</a:t>
            </a:r>
            <a:r>
              <a:rPr lang="ru-RU" sz="2000" dirty="0" smtClean="0">
                <a:latin typeface="Comic Sans MS" panose="030F0702030302020204" pitchFamily="66" charset="0"/>
              </a:rPr>
              <a:t>) </a:t>
            </a:r>
            <a:r>
              <a:rPr lang="en-US" sz="2000" dirty="0" smtClean="0">
                <a:latin typeface="Comic Sans MS" panose="030F0702030302020204" pitchFamily="66" charset="0"/>
              </a:rPr>
              <a:t>he was fond of absolute monarchy;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3</a:t>
            </a:r>
            <a:r>
              <a:rPr lang="ru-RU" sz="2000" dirty="0" smtClean="0">
                <a:latin typeface="Comic Sans MS" panose="030F0702030302020204" pitchFamily="66" charset="0"/>
              </a:rPr>
              <a:t>) </a:t>
            </a:r>
            <a:r>
              <a:rPr lang="en-US" sz="2000" dirty="0" smtClean="0">
                <a:latin typeface="Comic Sans MS" panose="030F0702030302020204" pitchFamily="66" charset="0"/>
              </a:rPr>
              <a:t>he create a theory of </a:t>
            </a:r>
            <a:r>
              <a:rPr lang="en-US" sz="2000" b="1" dirty="0" smtClean="0">
                <a:latin typeface="Comic Sans MS" panose="030F0702030302020204" pitchFamily="66" charset="0"/>
              </a:rPr>
              <a:t>social contract</a:t>
            </a:r>
            <a:r>
              <a:rPr lang="en-US" sz="2000" dirty="0" smtClean="0">
                <a:latin typeface="Comic Sans MS" panose="030F0702030302020204" pitchFamily="66" charset="0"/>
              </a:rPr>
              <a:t>; according to it </a:t>
            </a:r>
            <a:r>
              <a:rPr lang="ru-RU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</a:rPr>
              <a:t>creation of state is a result of contract between different social groups; </a:t>
            </a:r>
            <a:r>
              <a:rPr lang="en-US" sz="2000" dirty="0" smtClean="0">
                <a:latin typeface="Comic Sans MS" panose="030F0702030302020204" pitchFamily="66" charset="0"/>
              </a:rPr>
              <a:t>conditions of social contract: state must define society and give it a prosperity; society must refuse from some part of it freedom and obey to government.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4) he believes that there is no way to disturb a </a:t>
            </a:r>
            <a:r>
              <a:rPr lang="en-US" sz="2000" dirty="0">
                <a:latin typeface="Comic Sans MS" panose="030F0702030302020204" pitchFamily="66" charset="0"/>
              </a:rPr>
              <a:t>social </a:t>
            </a:r>
            <a:r>
              <a:rPr lang="en-US" sz="2000" dirty="0" smtClean="0">
                <a:latin typeface="Comic Sans MS" panose="030F0702030302020204" pitchFamily="66" charset="0"/>
              </a:rPr>
              <a:t>contract</a:t>
            </a:r>
            <a:r>
              <a:rPr lang="ru-RU" sz="2000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5) </a:t>
            </a:r>
            <a:r>
              <a:rPr lang="ru-RU" sz="2000" dirty="0">
                <a:latin typeface="Comic Sans MS" panose="030F0702030302020204" pitchFamily="66" charset="0"/>
              </a:rPr>
              <a:t>к</a:t>
            </a:r>
            <a:r>
              <a:rPr lang="en-US" sz="2000" dirty="0" err="1">
                <a:latin typeface="Comic Sans MS" panose="030F0702030302020204" pitchFamily="66" charset="0"/>
              </a:rPr>
              <a:t>ey</a:t>
            </a:r>
            <a:r>
              <a:rPr lang="en-US" sz="2000" dirty="0">
                <a:latin typeface="Comic Sans MS" panose="030F0702030302020204" pitchFamily="66" charset="0"/>
              </a:rPr>
              <a:t> concept of his philosophy </a:t>
            </a:r>
            <a:r>
              <a:rPr lang="en-US" sz="2000" dirty="0" smtClean="0">
                <a:latin typeface="Comic Sans MS" panose="030F0702030302020204" pitchFamily="66" charset="0"/>
              </a:rPr>
              <a:t>was</a:t>
            </a:r>
            <a:r>
              <a:rPr lang="ru-RU" sz="2000" dirty="0" smtClean="0">
                <a:latin typeface="Comic Sans MS" panose="030F0702030302020204" pitchFamily="66" charset="0"/>
              </a:rPr>
              <a:t> </a:t>
            </a:r>
            <a:r>
              <a:rPr lang="en-US" sz="2000" b="1" dirty="0" smtClean="0">
                <a:latin typeface="Comic Sans MS" panose="030F0702030302020204" pitchFamily="66" charset="0"/>
              </a:rPr>
              <a:t>n</a:t>
            </a:r>
            <a:r>
              <a:rPr lang="en-US" sz="2000" b="1" dirty="0" smtClean="0">
                <a:solidFill>
                  <a:schemeClr val="dk1"/>
                </a:solidFill>
              </a:rPr>
              <a:t>atural condition – </a:t>
            </a:r>
            <a:r>
              <a:rPr lang="en-US" sz="20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is a form of existence of society before creation of </a:t>
            </a:r>
            <a:r>
              <a:rPr lang="en-US" sz="2000" dirty="0" err="1" smtClean="0">
                <a:solidFill>
                  <a:schemeClr val="dk1"/>
                </a:solidFill>
                <a:latin typeface="Comic Sans MS" panose="030F0702030302020204" pitchFamily="66" charset="0"/>
              </a:rPr>
              <a:t>goverment</a:t>
            </a:r>
            <a:r>
              <a:rPr lang="en-US" sz="20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 and system of laws; Gobs</a:t>
            </a:r>
            <a:r>
              <a:rPr lang="ru-RU" sz="20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identify the main aim of government in restraining of negative </a:t>
            </a:r>
            <a:r>
              <a:rPr lang="en-US" sz="2000" dirty="0" smtClean="0">
                <a:latin typeface="Comic Sans MS" panose="030F0702030302020204" pitchFamily="66" charset="0"/>
              </a:rPr>
              <a:t>aspects of human nature</a:t>
            </a:r>
            <a:endParaRPr lang="ru-RU" sz="2000" dirty="0">
              <a:latin typeface="Comic Sans MS" panose="030F0702030302020204" pitchFamily="66" charset="0"/>
            </a:endParaRPr>
          </a:p>
          <a:p>
            <a:endParaRPr lang="ru-RU" sz="2000" b="1" dirty="0" smtClean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55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 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       Summary</a:t>
            </a:r>
            <a:endParaRPr lang="ru-RU" sz="27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937480"/>
              </p:ext>
            </p:extLst>
          </p:nvPr>
        </p:nvGraphicFramePr>
        <p:xfrm>
          <a:off x="683568" y="1844825"/>
          <a:ext cx="8352928" cy="5297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87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77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5344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Name of philosopher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Type of his philosophy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Way of world perception</a:t>
                      </a:r>
                      <a:endParaRPr lang="en-US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Basic concept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2542"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Comic Sans MS" panose="030F0702030302020204" pitchFamily="66" charset="0"/>
                        </a:rPr>
                        <a:t>Rene Descartes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latin typeface="Comic Sans MS" panose="030F0702030302020204" pitchFamily="66" charset="0"/>
                        </a:rPr>
                        <a:t>rationalism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mind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Innate</a:t>
                      </a:r>
                      <a:r>
                        <a:rPr lang="en-US" sz="1600" baseline="0" dirty="0" smtClean="0"/>
                        <a:t> ideas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416"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Comic Sans MS" panose="030F0702030302020204" pitchFamily="66" charset="0"/>
                        </a:rPr>
                        <a:t>Francis Bacon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latin typeface="Comic Sans MS" panose="030F0702030302020204" pitchFamily="66" charset="0"/>
                        </a:rPr>
                        <a:t>empiricism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experience</a:t>
                      </a:r>
                      <a:r>
                        <a:rPr lang="en-US" sz="1600" i="1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Induction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16772">
                <a:tc>
                  <a:txBody>
                    <a:bodyPr/>
                    <a:lstStyle/>
                    <a:p>
                      <a:r>
                        <a:rPr lang="ru-RU" sz="1600" i="1" dirty="0" err="1" smtClean="0">
                          <a:latin typeface="Comic Sans MS" panose="030F0702030302020204" pitchFamily="66" charset="0"/>
                        </a:rPr>
                        <a:t>John</a:t>
                      </a:r>
                      <a:r>
                        <a:rPr lang="ru-RU" sz="1600" i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1600" i="1" dirty="0" err="1" smtClean="0">
                          <a:latin typeface="Comic Sans MS" panose="030F0702030302020204" pitchFamily="66" charset="0"/>
                        </a:rPr>
                        <a:t>Locke</a:t>
                      </a:r>
                      <a:r>
                        <a:rPr lang="ru-RU" sz="1600" i="1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ru-RU" sz="1600" dirty="0"/>
                    </a:p>
                    <a:p>
                      <a:endParaRPr lang="en-US" sz="1600" dirty="0" smtClean="0"/>
                    </a:p>
                    <a:p>
                      <a:endParaRPr lang="ru-RU" sz="1600" dirty="0"/>
                    </a:p>
                    <a:p>
                      <a:endParaRPr lang="ru-RU" sz="1600" dirty="0"/>
                    </a:p>
                    <a:p>
                      <a:endParaRPr lang="ru-RU" sz="1600" dirty="0"/>
                    </a:p>
                    <a:p>
                      <a:r>
                        <a:rPr lang="ru-RU" sz="1600" dirty="0" smtClean="0"/>
                        <a:t>Т</a:t>
                      </a:r>
                      <a:r>
                        <a:rPr lang="en-US" sz="1600" dirty="0" err="1" smtClean="0"/>
                        <a:t>homas</a:t>
                      </a:r>
                      <a:r>
                        <a:rPr lang="en-US" sz="1600" dirty="0" smtClean="0"/>
                        <a:t> G</a:t>
                      </a:r>
                      <a:r>
                        <a:rPr lang="ru-RU" sz="1600" dirty="0" smtClean="0"/>
                        <a:t>о</a:t>
                      </a:r>
                      <a:r>
                        <a:rPr lang="en-US" sz="1600" dirty="0" err="1" smtClean="0"/>
                        <a:t>bbs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Comic Sans MS" panose="030F0702030302020204" pitchFamily="66" charset="0"/>
                        </a:rPr>
                        <a:t>sensualism</a:t>
                      </a:r>
                      <a:endParaRPr lang="ru-RU" sz="1600" dirty="0"/>
                    </a:p>
                    <a:p>
                      <a:endParaRPr lang="ru-RU" sz="1600" dirty="0"/>
                    </a:p>
                    <a:p>
                      <a:endParaRPr lang="ru-RU" sz="1600" dirty="0"/>
                    </a:p>
                    <a:p>
                      <a:endParaRPr lang="ru-RU" sz="1600" dirty="0"/>
                    </a:p>
                    <a:p>
                      <a:endParaRPr lang="en-US" sz="1600" dirty="0" smtClean="0"/>
                    </a:p>
                    <a:p>
                      <a:r>
                        <a:rPr lang="en-US" sz="1600" b="1" dirty="0" smtClean="0"/>
                        <a:t>materialism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feeling</a:t>
                      </a:r>
                      <a:r>
                        <a:rPr lang="ru-RU" sz="1600" i="1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ru-RU" sz="1600" dirty="0"/>
                    </a:p>
                    <a:p>
                      <a:endParaRPr lang="ru-RU" sz="1600" dirty="0"/>
                    </a:p>
                    <a:p>
                      <a:endParaRPr lang="ru-RU" sz="1600" dirty="0"/>
                    </a:p>
                    <a:p>
                      <a:endParaRPr lang="ru-RU" sz="1600" dirty="0" smtClean="0"/>
                    </a:p>
                    <a:p>
                      <a:endParaRPr lang="ru-RU" sz="1600" dirty="0"/>
                    </a:p>
                    <a:p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sense organs</a:t>
                      </a:r>
                      <a:endParaRPr lang="ru-RU" sz="1600" dirty="0"/>
                    </a:p>
                    <a:p>
                      <a:endParaRPr lang="ru-RU" sz="1600" dirty="0"/>
                    </a:p>
                    <a:p>
                      <a:endParaRPr lang="ru-RU" sz="1600" dirty="0"/>
                    </a:p>
                    <a:p>
                      <a:endParaRPr lang="ru-RU" sz="1600" dirty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Clear</a:t>
                      </a:r>
                      <a:r>
                        <a:rPr lang="en-US" sz="1600" baseline="0" dirty="0" smtClean="0"/>
                        <a:t> slate</a:t>
                      </a:r>
                      <a:endParaRPr lang="ru-RU" sz="1600" dirty="0"/>
                    </a:p>
                    <a:p>
                      <a:endParaRPr lang="ru-RU" sz="1600" dirty="0"/>
                    </a:p>
                    <a:p>
                      <a:endParaRPr lang="ru-RU" sz="1600" dirty="0"/>
                    </a:p>
                    <a:p>
                      <a:endParaRPr lang="ru-RU" sz="1600" dirty="0"/>
                    </a:p>
                    <a:p>
                      <a:endParaRPr kumimoji="0" lang="ru-RU" sz="16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Natural</a:t>
                      </a:r>
                      <a:r>
                        <a:rPr kumimoji="0" lang="en-US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condition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75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O</a:t>
            </a:r>
            <a:r>
              <a:rPr lang="en-US" sz="36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bject </a:t>
            </a:r>
            <a:r>
              <a:rPr lang="en-US" sz="36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and subject of philosophy of the New </a:t>
            </a:r>
            <a:r>
              <a:rPr lang="en-US" sz="36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Age:</a:t>
            </a:r>
            <a:endParaRPr lang="ru-RU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i="1" dirty="0"/>
          </a:p>
          <a:p>
            <a:r>
              <a:rPr lang="ru-RU" b="1" i="1" dirty="0" smtClean="0">
                <a:latin typeface="Comic Sans MS" panose="030F0702030302020204" pitchFamily="66" charset="0"/>
              </a:rPr>
              <a:t>О</a:t>
            </a:r>
            <a:r>
              <a:rPr lang="en-US" b="1" i="1" dirty="0" err="1" smtClean="0">
                <a:latin typeface="Comic Sans MS" panose="030F0702030302020204" pitchFamily="66" charset="0"/>
              </a:rPr>
              <a:t>bject</a:t>
            </a:r>
            <a:r>
              <a:rPr lang="en-US" b="1" i="1" dirty="0" smtClean="0">
                <a:latin typeface="Comic Sans MS" panose="030F0702030302020204" pitchFamily="66" charset="0"/>
              </a:rPr>
              <a:t>;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the ways of the world’s perception by human</a:t>
            </a:r>
            <a:r>
              <a:rPr lang="ru-RU" dirty="0" smtClean="0">
                <a:latin typeface="Comic Sans MS" panose="030F0702030302020204" pitchFamily="66" charset="0"/>
              </a:rPr>
              <a:t>;</a:t>
            </a:r>
            <a:endParaRPr lang="ru-RU" dirty="0">
              <a:latin typeface="Comic Sans MS" panose="030F0702030302020204" pitchFamily="66" charset="0"/>
            </a:endParaRPr>
          </a:p>
          <a:p>
            <a:endParaRPr lang="ru-RU" dirty="0">
              <a:latin typeface="Comic Sans MS" panose="030F0702030302020204" pitchFamily="66" charset="0"/>
            </a:endParaRPr>
          </a:p>
          <a:p>
            <a:r>
              <a:rPr lang="en-US" b="1" i="1" dirty="0" smtClean="0">
                <a:latin typeface="Comic Sans MS" panose="030F0702030302020204" pitchFamily="66" charset="0"/>
              </a:rPr>
              <a:t>Subject;</a:t>
            </a:r>
            <a:r>
              <a:rPr lang="ru-RU" b="1" i="1" dirty="0" smtClean="0">
                <a:latin typeface="Comic Sans MS" panose="030F0702030302020204" pitchFamily="66" charset="0"/>
              </a:rPr>
              <a:t> </a:t>
            </a:r>
            <a:endParaRPr lang="ru-RU" b="1" i="1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context between truth and delusion</a:t>
            </a:r>
            <a:r>
              <a:rPr lang="ru-RU" dirty="0" smtClean="0">
                <a:latin typeface="Comic Sans MS" panose="030F0702030302020204" pitchFamily="66" charset="0"/>
              </a:rPr>
              <a:t>;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Problems of development of society and state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  <a:endParaRPr lang="ru-RU" dirty="0">
              <a:latin typeface="Comic Sans MS" panose="030F0702030302020204" pitchFamily="66" charset="0"/>
            </a:endParaRPr>
          </a:p>
          <a:p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82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Great Britain and France were leading states of the New Age</a:t>
            </a:r>
            <a:endParaRPr lang="ru-RU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Содержимое 4" descr="Англия.Флаг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60848"/>
            <a:ext cx="4038600" cy="3528392"/>
          </a:xfrm>
        </p:spPr>
      </p:pic>
      <p:pic>
        <p:nvPicPr>
          <p:cNvPr id="6" name="Содержимое 5" descr="франция флаг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60848"/>
            <a:ext cx="4038600" cy="3528392"/>
          </a:xfrm>
        </p:spPr>
      </p:pic>
    </p:spTree>
    <p:extLst>
      <p:ext uri="{BB962C8B-B14F-4D97-AF65-F5344CB8AC3E}">
        <p14:creationId xmlns:p14="http://schemas.microsoft.com/office/powerpoint/2010/main" val="176099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  The </a:t>
            </a:r>
            <a:r>
              <a:rPr lang="en-U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main directions of the New Ages philosophy:  </a:t>
            </a:r>
            <a:r>
              <a:rPr lang="ru-RU" sz="22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3600" dirty="0">
                <a:latin typeface="Comic Sans MS" panose="030F0702030302020204" pitchFamily="66" charset="0"/>
              </a:rPr>
              <a:t> </a:t>
            </a:r>
            <a:r>
              <a:rPr lang="ru-RU" sz="3600" dirty="0">
                <a:latin typeface="Comic Sans MS" panose="030F0702030302020204" pitchFamily="66" charset="0"/>
              </a:rPr>
              <a:t/>
            </a:r>
            <a:br>
              <a:rPr lang="ru-RU" sz="3600" dirty="0">
                <a:latin typeface="Comic Sans MS" panose="030F0702030302020204" pitchFamily="66" charset="0"/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 smtClean="0">
                <a:latin typeface="Comic Sans MS" panose="030F0702030302020204" pitchFamily="66" charset="0"/>
              </a:rPr>
              <a:t>1) </a:t>
            </a:r>
            <a:r>
              <a:rPr lang="en-US" b="1" i="1" dirty="0" smtClean="0">
                <a:latin typeface="Comic Sans MS" panose="030F0702030302020204" pitchFamily="66" charset="0"/>
              </a:rPr>
              <a:t>rationalism </a:t>
            </a:r>
            <a:r>
              <a:rPr lang="en-US" i="1" dirty="0" smtClean="0">
                <a:latin typeface="Comic Sans MS" panose="030F0702030302020204" pitchFamily="66" charset="0"/>
              </a:rPr>
              <a:t>- </a:t>
            </a:r>
            <a:r>
              <a:rPr lang="en-US" dirty="0" smtClean="0">
                <a:latin typeface="Comic Sans MS" panose="030F0702030302020204" pitchFamily="66" charset="0"/>
              </a:rPr>
              <a:t>type of </a:t>
            </a:r>
            <a:r>
              <a:rPr lang="ru-RU" dirty="0" err="1" smtClean="0">
                <a:latin typeface="Comic Sans MS" panose="030F0702030302020204" pitchFamily="66" charset="0"/>
              </a:rPr>
              <a:t>philosophy</a:t>
            </a:r>
            <a:r>
              <a:rPr lang="en-US" dirty="0" smtClean="0">
                <a:latin typeface="Comic Sans MS" panose="030F0702030302020204" pitchFamily="66" charset="0"/>
              </a:rPr>
              <a:t>, which recognize mind as a only one way of the world’s perception (created by</a:t>
            </a:r>
            <a:r>
              <a:rPr lang="en-US" i="1" dirty="0" smtClean="0">
                <a:latin typeface="Comic Sans MS" panose="030F0702030302020204" pitchFamily="66" charset="0"/>
              </a:rPr>
              <a:t> Rene Descartes (1632-1704;)</a:t>
            </a:r>
            <a:endParaRPr lang="ru-RU" dirty="0" smtClean="0">
              <a:latin typeface="Comic Sans MS" panose="030F0702030302020204" pitchFamily="66" charset="0"/>
            </a:endParaRPr>
          </a:p>
          <a:p>
            <a:pPr lvl="0"/>
            <a:r>
              <a:rPr lang="en-US" i="1" dirty="0" smtClean="0">
                <a:latin typeface="Comic Sans MS" panose="030F0702030302020204" pitchFamily="66" charset="0"/>
              </a:rPr>
              <a:t>2) </a:t>
            </a:r>
            <a:r>
              <a:rPr lang="en-US" b="1" i="1" dirty="0" smtClean="0">
                <a:latin typeface="Comic Sans MS" panose="030F0702030302020204" pitchFamily="66" charset="0"/>
              </a:rPr>
              <a:t>empiricism</a:t>
            </a:r>
            <a:r>
              <a:rPr lang="en-US" i="1" dirty="0" smtClean="0">
                <a:latin typeface="Comic Sans MS" panose="030F0702030302020204" pitchFamily="66" charset="0"/>
              </a:rPr>
              <a:t> – </a:t>
            </a:r>
            <a:r>
              <a:rPr lang="en-US" dirty="0" smtClean="0">
                <a:latin typeface="Comic Sans MS" panose="030F0702030302020204" pitchFamily="66" charset="0"/>
              </a:rPr>
              <a:t>type of </a:t>
            </a:r>
            <a:r>
              <a:rPr lang="ru-RU" dirty="0" err="1" smtClean="0">
                <a:latin typeface="Comic Sans MS" panose="030F0702030302020204" pitchFamily="66" charset="0"/>
              </a:rPr>
              <a:t>philosophy</a:t>
            </a:r>
            <a:r>
              <a:rPr lang="en-US" dirty="0" smtClean="0">
                <a:latin typeface="Comic Sans MS" panose="030F0702030302020204" pitchFamily="66" charset="0"/>
              </a:rPr>
              <a:t>, which recognize experience</a:t>
            </a:r>
            <a:r>
              <a:rPr lang="en-US" i="1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as a only one way of the world’s perception </a:t>
            </a:r>
            <a:r>
              <a:rPr lang="en-US" i="1" dirty="0" smtClean="0">
                <a:latin typeface="Comic Sans MS" panose="030F0702030302020204" pitchFamily="66" charset="0"/>
              </a:rPr>
              <a:t>(</a:t>
            </a:r>
            <a:r>
              <a:rPr lang="en-US" dirty="0" smtClean="0">
                <a:latin typeface="Comic Sans MS" panose="030F0702030302020204" pitchFamily="66" charset="0"/>
              </a:rPr>
              <a:t>created by </a:t>
            </a:r>
            <a:r>
              <a:rPr lang="en-US" i="1" dirty="0" smtClean="0">
                <a:latin typeface="Comic Sans MS" panose="030F0702030302020204" pitchFamily="66" charset="0"/>
              </a:rPr>
              <a:t>Francis Bacon (1561-1626);</a:t>
            </a:r>
            <a:endParaRPr lang="ru-RU" dirty="0" smtClean="0">
              <a:latin typeface="Comic Sans MS" panose="030F0702030302020204" pitchFamily="66" charset="0"/>
            </a:endParaRPr>
          </a:p>
          <a:p>
            <a:r>
              <a:rPr lang="ru-RU" i="1" dirty="0" smtClean="0">
                <a:latin typeface="Comic Sans MS" panose="030F0702030302020204" pitchFamily="66" charset="0"/>
              </a:rPr>
              <a:t>3) </a:t>
            </a:r>
            <a:r>
              <a:rPr lang="en-US" sz="2800" b="1" dirty="0" err="1">
                <a:latin typeface="Comic Sans MS" panose="030F0702030302020204" pitchFamily="66" charset="0"/>
              </a:rPr>
              <a:t>sensualism</a:t>
            </a:r>
            <a:r>
              <a:rPr lang="ru-RU" b="1" i="1" dirty="0" smtClean="0">
                <a:latin typeface="Comic Sans MS" panose="030F0702030302020204" pitchFamily="66" charset="0"/>
              </a:rPr>
              <a:t>-</a:t>
            </a:r>
            <a:r>
              <a:rPr lang="en-US" dirty="0" smtClean="0">
                <a:latin typeface="Comic Sans MS" panose="030F0702030302020204" pitchFamily="66" charset="0"/>
              </a:rPr>
              <a:t> type of </a:t>
            </a:r>
            <a:r>
              <a:rPr lang="ru-RU" dirty="0" err="1" smtClean="0">
                <a:latin typeface="Comic Sans MS" panose="030F0702030302020204" pitchFamily="66" charset="0"/>
              </a:rPr>
              <a:t>philosophy</a:t>
            </a:r>
            <a:r>
              <a:rPr lang="en-US" dirty="0" smtClean="0">
                <a:latin typeface="Comic Sans MS" panose="030F0702030302020204" pitchFamily="66" charset="0"/>
              </a:rPr>
              <a:t>, which recognize feeling</a:t>
            </a:r>
            <a:r>
              <a:rPr lang="ru-RU" i="1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as a only one way of the world’s perception  (created by</a:t>
            </a:r>
            <a:r>
              <a:rPr lang="ru-RU" i="1" dirty="0" smtClean="0">
                <a:latin typeface="Comic Sans MS" panose="030F0702030302020204" pitchFamily="66" charset="0"/>
              </a:rPr>
              <a:t> </a:t>
            </a:r>
            <a:r>
              <a:rPr lang="ru-RU" i="1" dirty="0" err="1" smtClean="0">
                <a:latin typeface="Comic Sans MS" panose="030F0702030302020204" pitchFamily="66" charset="0"/>
              </a:rPr>
              <a:t>John</a:t>
            </a:r>
            <a:r>
              <a:rPr lang="ru-RU" i="1" dirty="0" smtClean="0">
                <a:latin typeface="Comic Sans MS" panose="030F0702030302020204" pitchFamily="66" charset="0"/>
              </a:rPr>
              <a:t> </a:t>
            </a:r>
            <a:r>
              <a:rPr lang="ru-RU" i="1" dirty="0" err="1" smtClean="0">
                <a:latin typeface="Comic Sans MS" panose="030F0702030302020204" pitchFamily="66" charset="0"/>
              </a:rPr>
              <a:t>Locke</a:t>
            </a:r>
            <a:r>
              <a:rPr lang="ru-RU" i="1" dirty="0" smtClean="0">
                <a:latin typeface="Comic Sans MS" panose="030F0702030302020204" pitchFamily="66" charset="0"/>
              </a:rPr>
              <a:t> (1632-1704).</a:t>
            </a:r>
            <a:endParaRPr lang="ru-RU" dirty="0" smtClean="0">
              <a:latin typeface="Comic Sans MS" panose="030F0702030302020204" pitchFamily="66" charset="0"/>
            </a:endParaRPr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  </a:t>
            </a:r>
            <a:r>
              <a:rPr lang="ru-RU" dirty="0" smtClean="0"/>
              <a:t> </a:t>
            </a:r>
            <a:r>
              <a:rPr lang="en-US" sz="24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Rene </a:t>
            </a:r>
            <a:r>
              <a:rPr lang="en-US" sz="2400" b="1" i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Decartes</a:t>
            </a:r>
            <a:r>
              <a:rPr lang="en-US" sz="24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(1632-1704) </a:t>
            </a:r>
            <a:r>
              <a:rPr lang="en-US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french</a:t>
            </a:r>
            <a:r>
              <a:rPr lang="ru-RU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mathematician</a:t>
            </a:r>
            <a:r>
              <a:rPr lang="en-US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фтв</a:t>
            </a:r>
            <a: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philosopher 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of rationalism</a:t>
            </a:r>
            <a:r>
              <a:rPr lang="en-US" sz="24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ru-RU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Содержимое 3" descr="Декар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132856"/>
            <a:ext cx="3835499" cy="446449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</a:t>
            </a:r>
            <a:r>
              <a:rPr lang="en-U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Basic ideas </a:t>
            </a:r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of</a:t>
            </a:r>
            <a:r>
              <a:rPr lang="en-US" sz="36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 Rene </a:t>
            </a:r>
            <a:r>
              <a:rPr lang="en-US" sz="3600" b="1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Decartes</a:t>
            </a:r>
            <a:r>
              <a:rPr lang="en-US" sz="36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’</a:t>
            </a:r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 </a:t>
            </a:r>
            <a:r>
              <a:rPr lang="en-U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philosophy</a:t>
            </a:r>
            <a:r>
              <a:rPr lang="en-US" sz="3600" dirty="0" smtClean="0">
                <a:latin typeface="Comic Sans MS" panose="030F0702030302020204" pitchFamily="66" charset="0"/>
              </a:rPr>
              <a:t>  </a:t>
            </a:r>
            <a:r>
              <a:rPr lang="ru-RU" sz="3600" dirty="0" smtClean="0">
                <a:latin typeface="Comic Sans MS" panose="030F0702030302020204" pitchFamily="66" charset="0"/>
              </a:rPr>
              <a:t> </a:t>
            </a:r>
            <a:endParaRPr lang="ru-RU" sz="3600" b="1" i="1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 smtClean="0">
                <a:latin typeface="Comic Sans MS" panose="030F0702030302020204" pitchFamily="66" charset="0"/>
              </a:rPr>
              <a:t>1) </a:t>
            </a:r>
            <a:r>
              <a:rPr lang="en-US" sz="2200" dirty="0" smtClean="0">
                <a:latin typeface="Comic Sans MS" panose="030F0702030302020204" pitchFamily="66" charset="0"/>
              </a:rPr>
              <a:t>He </a:t>
            </a:r>
            <a:r>
              <a:rPr lang="en-US" sz="2200" dirty="0" err="1" smtClean="0">
                <a:latin typeface="Comic Sans MS" panose="030F0702030302020204" pitchFamily="66" charset="0"/>
              </a:rPr>
              <a:t>believs</a:t>
            </a:r>
            <a:r>
              <a:rPr lang="en-US" sz="2200" dirty="0" smtClean="0">
                <a:latin typeface="Comic Sans MS" panose="030F0702030302020204" pitchFamily="66" charset="0"/>
              </a:rPr>
              <a:t> that deduc</a:t>
            </a:r>
            <a:r>
              <a:rPr lang="en-US" sz="2200" b="1" dirty="0" smtClean="0">
                <a:latin typeface="Comic Sans MS" panose="030F0702030302020204" pitchFamily="66" charset="0"/>
              </a:rPr>
              <a:t>tion </a:t>
            </a:r>
            <a:r>
              <a:rPr lang="en-US" sz="2200" dirty="0" smtClean="0">
                <a:latin typeface="Comic Sans MS" panose="030F0702030302020204" pitchFamily="66" charset="0"/>
              </a:rPr>
              <a:t>is the best form of the world perception;</a:t>
            </a:r>
          </a:p>
          <a:p>
            <a:pPr marL="0" indent="0">
              <a:buNone/>
            </a:pPr>
            <a:r>
              <a:rPr lang="en-US" sz="2200" dirty="0">
                <a:latin typeface="Comic Sans MS" panose="030F0702030302020204" pitchFamily="66" charset="0"/>
              </a:rPr>
              <a:t>2</a:t>
            </a:r>
            <a:r>
              <a:rPr lang="en-US" sz="2200" dirty="0" smtClean="0">
                <a:latin typeface="Comic Sans MS" panose="030F0702030302020204" pitchFamily="66" charset="0"/>
              </a:rPr>
              <a:t>) </a:t>
            </a:r>
            <a:r>
              <a:rPr lang="en-US" sz="2200" dirty="0" smtClean="0">
                <a:latin typeface="Comic Sans MS" panose="030F0702030302020204" pitchFamily="66" charset="0"/>
              </a:rPr>
              <a:t>according to </a:t>
            </a:r>
            <a:r>
              <a:rPr lang="en-US" sz="2200" dirty="0" err="1" smtClean="0">
                <a:latin typeface="Comic Sans MS" panose="030F0702030302020204" pitchFamily="66" charset="0"/>
              </a:rPr>
              <a:t>Decarts</a:t>
            </a:r>
            <a:r>
              <a:rPr lang="en-US" sz="2200" dirty="0" smtClean="0">
                <a:latin typeface="Comic Sans MS" panose="030F0702030302020204" pitchFamily="66" charset="0"/>
              </a:rPr>
              <a:t>, de</a:t>
            </a:r>
            <a:r>
              <a:rPr lang="en-US" sz="2200" b="1" dirty="0" smtClean="0">
                <a:latin typeface="Comic Sans MS" panose="030F0702030302020204" pitchFamily="66" charset="0"/>
              </a:rPr>
              <a:t>duction </a:t>
            </a:r>
            <a:r>
              <a:rPr lang="en-US" sz="2200" dirty="0" smtClean="0">
                <a:latin typeface="Comic Sans MS" panose="030F0702030302020204" pitchFamily="66" charset="0"/>
              </a:rPr>
              <a:t>– is  </a:t>
            </a:r>
            <a:r>
              <a:rPr lang="en-US" sz="2200" dirty="0">
                <a:latin typeface="Comic Sans MS" panose="030F0702030302020204" pitchFamily="66" charset="0"/>
              </a:rPr>
              <a:t>a form of logical thinking, which is characterized by the movement of thought from the general </a:t>
            </a:r>
            <a:r>
              <a:rPr lang="en-US" sz="2200" dirty="0" smtClean="0">
                <a:latin typeface="Comic Sans MS" panose="030F0702030302020204" pitchFamily="66" charset="0"/>
              </a:rPr>
              <a:t>to particular.</a:t>
            </a:r>
          </a:p>
          <a:p>
            <a:pPr marL="0" indent="0">
              <a:buNone/>
            </a:pPr>
            <a:r>
              <a:rPr lang="en-US" sz="2200" dirty="0">
                <a:latin typeface="Comic Sans MS" panose="030F0702030302020204" pitchFamily="66" charset="0"/>
              </a:rPr>
              <a:t>3</a:t>
            </a:r>
            <a:r>
              <a:rPr lang="en-US" sz="2200" dirty="0" smtClean="0">
                <a:latin typeface="Comic Sans MS" panose="030F0702030302020204" pitchFamily="66" charset="0"/>
              </a:rPr>
              <a:t>) </a:t>
            </a:r>
            <a:r>
              <a:rPr lang="ru-RU" sz="2400" b="1" dirty="0">
                <a:latin typeface="Comic Sans MS" panose="030F0702030302020204" pitchFamily="66" charset="0"/>
              </a:rPr>
              <a:t>к</a:t>
            </a:r>
            <a:r>
              <a:rPr lang="en-US" sz="2400" b="1" dirty="0" err="1">
                <a:latin typeface="Comic Sans MS" panose="030F0702030302020204" pitchFamily="66" charset="0"/>
              </a:rPr>
              <a:t>ey</a:t>
            </a:r>
            <a:r>
              <a:rPr lang="en-US" sz="2400" b="1" dirty="0">
                <a:latin typeface="Comic Sans MS" panose="030F0702030302020204" pitchFamily="66" charset="0"/>
              </a:rPr>
              <a:t> concept of his philosophy </a:t>
            </a:r>
            <a:r>
              <a:rPr lang="en-US" sz="2400" b="1" dirty="0" smtClean="0">
                <a:latin typeface="Comic Sans MS" panose="030F0702030302020204" pitchFamily="66" charset="0"/>
              </a:rPr>
              <a:t>was i</a:t>
            </a:r>
            <a:r>
              <a:rPr lang="en-US" sz="2400" dirty="0" smtClean="0">
                <a:latin typeface="Comic Sans MS" panose="030F0702030302020204" pitchFamily="66" charset="0"/>
              </a:rPr>
              <a:t>nnate </a:t>
            </a:r>
            <a:r>
              <a:rPr lang="en-US" sz="2400" dirty="0">
                <a:latin typeface="Comic Sans MS" panose="030F0702030302020204" pitchFamily="66" charset="0"/>
              </a:rPr>
              <a:t>ideas </a:t>
            </a:r>
            <a:r>
              <a:rPr lang="en-US" sz="2400" dirty="0" smtClean="0">
                <a:latin typeface="Comic Sans MS" panose="030F0702030302020204" pitchFamily="66" charset="0"/>
              </a:rPr>
              <a:t> - </a:t>
            </a:r>
            <a:r>
              <a:rPr lang="en-US" sz="2400" dirty="0" smtClean="0">
                <a:latin typeface="Comic Sans MS" panose="030F0702030302020204" pitchFamily="66" charset="0"/>
              </a:rPr>
              <a:t>ideas </a:t>
            </a:r>
            <a:r>
              <a:rPr lang="en-US" sz="2400" dirty="0">
                <a:latin typeface="Comic Sans MS" panose="030F0702030302020204" pitchFamily="66" charset="0"/>
              </a:rPr>
              <a:t>that exist in the mind of a person from the first days of his </a:t>
            </a:r>
            <a:r>
              <a:rPr lang="en-US" sz="2400" dirty="0" smtClean="0">
                <a:latin typeface="Comic Sans MS" panose="030F0702030302020204" pitchFamily="66" charset="0"/>
              </a:rPr>
              <a:t>life</a:t>
            </a:r>
            <a:r>
              <a:rPr lang="en-US" sz="2400" dirty="0" smtClean="0">
                <a:latin typeface="Comic Sans MS" panose="030F0702030302020204" pitchFamily="66" charset="0"/>
              </a:rPr>
              <a:t>; (influence of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Platon</a:t>
            </a:r>
            <a:r>
              <a:rPr lang="en-US" sz="2400" dirty="0" smtClean="0">
                <a:latin typeface="Comic Sans MS" panose="030F0702030302020204" pitchFamily="66" charset="0"/>
              </a:rPr>
              <a:t>)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4</a:t>
            </a:r>
            <a:r>
              <a:rPr lang="en-US" sz="2400" dirty="0" smtClean="0">
                <a:latin typeface="Comic Sans MS" panose="030F0702030302020204" pitchFamily="66" charset="0"/>
              </a:rPr>
              <a:t>) </a:t>
            </a:r>
            <a:r>
              <a:rPr lang="en-US" sz="2400" dirty="0" smtClean="0">
                <a:latin typeface="Comic Sans MS" panose="030F0702030302020204" pitchFamily="66" charset="0"/>
              </a:rPr>
              <a:t>guideline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latin typeface="Comic Sans MS" panose="030F0702030302020204" pitchFamily="66" charset="0"/>
              </a:rPr>
              <a:t>of </a:t>
            </a:r>
            <a:r>
              <a:rPr lang="en-US" sz="2400" dirty="0">
                <a:latin typeface="Comic Sans MS" panose="030F0702030302020204" pitchFamily="66" charset="0"/>
              </a:rPr>
              <a:t>his philosophy </a:t>
            </a:r>
            <a:r>
              <a:rPr lang="en-US" sz="2400" dirty="0" smtClean="0">
                <a:latin typeface="Comic Sans MS" panose="030F0702030302020204" pitchFamily="66" charset="0"/>
              </a:rPr>
              <a:t>was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en-US" sz="2400" b="1" dirty="0" smtClean="0">
                <a:latin typeface="Comic Sans MS" panose="030F0702030302020204" pitchFamily="66" charset="0"/>
              </a:rPr>
              <a:t>principle of the </a:t>
            </a:r>
            <a:r>
              <a:rPr lang="en-US" sz="2400" b="1" dirty="0">
                <a:latin typeface="Comic Sans MS" panose="030F0702030302020204" pitchFamily="66" charset="0"/>
              </a:rPr>
              <a:t>absolute doubt: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latin typeface="Comic Sans MS" panose="030F0702030302020204" pitchFamily="66" charset="0"/>
              </a:rPr>
              <a:t>according to it if we want to get the truth we must doubt it; if we cant-this is not truth but dogma</a:t>
            </a:r>
            <a:r>
              <a:rPr lang="en-US" sz="2400" dirty="0" smtClean="0">
                <a:latin typeface="Comic Sans MS" panose="030F0702030302020204" pitchFamily="66" charset="0"/>
              </a:rPr>
              <a:t>. (influence of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Socrat</a:t>
            </a:r>
            <a:r>
              <a:rPr lang="en-US" sz="2400" b="1" dirty="0" smtClean="0">
                <a:latin typeface="Comic Sans MS" panose="030F0702030302020204" pitchFamily="66" charset="0"/>
              </a:rPr>
              <a:t>)</a:t>
            </a:r>
            <a:endParaRPr lang="ru-RU" sz="24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2800" b="1" dirty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316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</a:t>
            </a:r>
            <a:r>
              <a:rPr lang="ru-RU" dirty="0" smtClean="0"/>
              <a:t> </a:t>
            </a:r>
            <a:r>
              <a:rPr lang="en-US" sz="3200" b="1" i="1" dirty="0" smtClean="0">
                <a:solidFill>
                  <a:schemeClr val="tx1"/>
                </a:solidFill>
              </a:rPr>
              <a:t>Francis Bacon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(1561-1626)</a:t>
            </a:r>
            <a:r>
              <a:rPr 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british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philosopher of the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empiricism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ru-RU" sz="3100" b="1" i="1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4" name="Содержимое 3" descr="Бэк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132856"/>
            <a:ext cx="3600400" cy="417646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</a:t>
            </a:r>
            <a:r>
              <a:rPr lang="en-U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Basic ideas </a:t>
            </a:r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of</a:t>
            </a:r>
            <a:r>
              <a:rPr lang="en-US" sz="3600" b="1" i="1" dirty="0">
                <a:solidFill>
                  <a:schemeClr val="tx1"/>
                </a:solidFill>
              </a:rPr>
              <a:t> Francis Bacon</a:t>
            </a:r>
            <a:r>
              <a:rPr lang="en-US" sz="36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’</a:t>
            </a:r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 </a:t>
            </a:r>
            <a:r>
              <a:rPr lang="en-U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philosophy</a:t>
            </a:r>
            <a:r>
              <a:rPr lang="en-US" sz="3600" dirty="0" smtClean="0">
                <a:latin typeface="Comic Sans MS" panose="030F0702030302020204" pitchFamily="66" charset="0"/>
              </a:rPr>
              <a:t>  </a:t>
            </a:r>
            <a:r>
              <a:rPr lang="ru-RU" sz="3600" dirty="0" smtClean="0">
                <a:latin typeface="Comic Sans MS" panose="030F0702030302020204" pitchFamily="66" charset="0"/>
              </a:rPr>
              <a:t> </a:t>
            </a:r>
            <a:endParaRPr lang="ru-RU" sz="3600" b="1" i="1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Comic Sans MS" panose="030F0702030302020204" pitchFamily="66" charset="0"/>
              </a:rPr>
              <a:t>1) he was on opinion that we must not only ways of </a:t>
            </a:r>
            <a:r>
              <a:rPr lang="en-US" sz="2200" dirty="0">
                <a:latin typeface="Comic Sans MS" panose="030F0702030302020204" pitchFamily="66" charset="0"/>
              </a:rPr>
              <a:t>learn the </a:t>
            </a:r>
            <a:r>
              <a:rPr lang="en-US" sz="2200" dirty="0" smtClean="0">
                <a:latin typeface="Comic Sans MS" panose="030F0702030302020204" pitchFamily="66" charset="0"/>
              </a:rPr>
              <a:t>truth</a:t>
            </a:r>
            <a:r>
              <a:rPr lang="ru-RU" sz="2200" dirty="0" smtClean="0">
                <a:latin typeface="Comic Sans MS" panose="030F0702030302020204" pitchFamily="66" charset="0"/>
              </a:rPr>
              <a:t> </a:t>
            </a:r>
            <a:r>
              <a:rPr lang="en-US" sz="2200" dirty="0" smtClean="0">
                <a:latin typeface="Comic Sans MS" panose="030F0702030302020204" pitchFamily="66" charset="0"/>
              </a:rPr>
              <a:t>but also forms of misconceptions;</a:t>
            </a:r>
          </a:p>
          <a:p>
            <a:pPr marL="0" indent="0">
              <a:buNone/>
            </a:pPr>
            <a:r>
              <a:rPr lang="en-US" sz="2200" dirty="0" smtClean="0">
                <a:latin typeface="Comic Sans MS" panose="030F0702030302020204" pitchFamily="66" charset="0"/>
              </a:rPr>
              <a:t>2) He </a:t>
            </a:r>
            <a:r>
              <a:rPr lang="en-US" sz="2200" dirty="0" err="1" smtClean="0">
                <a:latin typeface="Comic Sans MS" panose="030F0702030302020204" pitchFamily="66" charset="0"/>
              </a:rPr>
              <a:t>believs</a:t>
            </a:r>
            <a:r>
              <a:rPr lang="en-US" sz="2200" dirty="0" smtClean="0">
                <a:latin typeface="Comic Sans MS" panose="030F0702030302020204" pitchFamily="66" charset="0"/>
              </a:rPr>
              <a:t> that i</a:t>
            </a:r>
            <a:r>
              <a:rPr lang="en-US" sz="2200" b="1" dirty="0" smtClean="0">
                <a:latin typeface="Comic Sans MS" panose="030F0702030302020204" pitchFamily="66" charset="0"/>
              </a:rPr>
              <a:t>nduction </a:t>
            </a:r>
            <a:r>
              <a:rPr lang="en-US" sz="2200" dirty="0" smtClean="0">
                <a:latin typeface="Comic Sans MS" panose="030F0702030302020204" pitchFamily="66" charset="0"/>
              </a:rPr>
              <a:t>is the best form of the world perception;</a:t>
            </a:r>
          </a:p>
          <a:p>
            <a:pPr marL="0" indent="0">
              <a:buNone/>
            </a:pPr>
            <a:r>
              <a:rPr lang="en-US" sz="2200" dirty="0" smtClean="0">
                <a:latin typeface="Comic Sans MS" panose="030F0702030302020204" pitchFamily="66" charset="0"/>
              </a:rPr>
              <a:t>3) according to Bacon, </a:t>
            </a:r>
            <a:r>
              <a:rPr lang="en-US" sz="2200" b="1" dirty="0" smtClean="0">
                <a:latin typeface="Comic Sans MS" panose="030F0702030302020204" pitchFamily="66" charset="0"/>
              </a:rPr>
              <a:t>induction </a:t>
            </a:r>
            <a:r>
              <a:rPr lang="en-US" sz="2200" dirty="0" smtClean="0">
                <a:latin typeface="Comic Sans MS" panose="030F0702030302020204" pitchFamily="66" charset="0"/>
              </a:rPr>
              <a:t>– is  </a:t>
            </a:r>
            <a:r>
              <a:rPr lang="en-US" sz="2200" dirty="0">
                <a:latin typeface="Comic Sans MS" panose="030F0702030302020204" pitchFamily="66" charset="0"/>
              </a:rPr>
              <a:t>a form of logical thinking, which is characterized by the movement of thought from the particular to the </a:t>
            </a:r>
            <a:r>
              <a:rPr lang="en-US" sz="2200" dirty="0" smtClean="0">
                <a:latin typeface="Comic Sans MS" panose="030F0702030302020204" pitchFamily="66" charset="0"/>
              </a:rPr>
              <a:t>general.</a:t>
            </a:r>
          </a:p>
          <a:p>
            <a:pPr marL="0" indent="0">
              <a:buNone/>
            </a:pPr>
            <a:r>
              <a:rPr lang="en-US" sz="2200" dirty="0" smtClean="0">
                <a:latin typeface="Comic Sans MS" panose="030F0702030302020204" pitchFamily="66" charset="0"/>
              </a:rPr>
              <a:t>4) He was</a:t>
            </a:r>
            <a:r>
              <a:rPr lang="ru-RU" sz="2200" dirty="0" smtClean="0">
                <a:latin typeface="Comic Sans MS" panose="030F0702030302020204" pitchFamily="66" charset="0"/>
              </a:rPr>
              <a:t> </a:t>
            </a:r>
            <a:r>
              <a:rPr lang="en-US" sz="2200" dirty="0" smtClean="0">
                <a:latin typeface="Comic Sans MS" panose="030F0702030302020204" pitchFamily="66" charset="0"/>
              </a:rPr>
              <a:t>admirer of Aristotle’s logic and </a:t>
            </a:r>
            <a:r>
              <a:rPr lang="en-US" sz="2200" dirty="0" err="1" smtClean="0">
                <a:latin typeface="Comic Sans MS" panose="030F0702030302020204" pitchFamily="66" charset="0"/>
              </a:rPr>
              <a:t>deducated</a:t>
            </a:r>
            <a:r>
              <a:rPr lang="en-US" sz="2200" dirty="0" smtClean="0">
                <a:latin typeface="Comic Sans MS" panose="030F0702030302020204" pitchFamily="66" charset="0"/>
              </a:rPr>
              <a:t> to him his book “The New </a:t>
            </a:r>
            <a:r>
              <a:rPr lang="en-US" sz="2200" dirty="0" err="1" smtClean="0">
                <a:latin typeface="Comic Sans MS" panose="030F0702030302020204" pitchFamily="66" charset="0"/>
              </a:rPr>
              <a:t>Organon</a:t>
            </a:r>
            <a:r>
              <a:rPr lang="en-US" sz="2200" dirty="0" smtClean="0">
                <a:latin typeface="Comic Sans MS" panose="030F0702030302020204" pitchFamily="66" charset="0"/>
              </a:rPr>
              <a:t>”;</a:t>
            </a:r>
          </a:p>
          <a:p>
            <a:pPr marL="0" indent="0">
              <a:buNone/>
            </a:pPr>
            <a:r>
              <a:rPr lang="en-US" sz="2200" dirty="0" smtClean="0">
                <a:latin typeface="Comic Sans MS" panose="030F0702030302020204" pitchFamily="66" charset="0"/>
              </a:rPr>
              <a:t>5) He was sure that absolute monarchy is the best form of government for Great Britain.</a:t>
            </a:r>
          </a:p>
          <a:p>
            <a:pPr marL="0" indent="0">
              <a:buNone/>
            </a:pPr>
            <a:endParaRPr lang="ru-RU" sz="2800" dirty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020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Ways of the world’s perception by </a:t>
            </a:r>
            <a:r>
              <a:rPr lang="en-US" sz="28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 Francis Bacon;</a:t>
            </a: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18519"/>
            <a:ext cx="4038600" cy="40386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latin typeface="Comic Sans MS" panose="030F0702030302020204" pitchFamily="66" charset="0"/>
              </a:rPr>
              <a:t>the way of bee</a:t>
            </a:r>
            <a:r>
              <a:rPr lang="en-US" dirty="0" smtClean="0">
                <a:latin typeface="Comic Sans MS" panose="030F0702030302020204" pitchFamily="66" charset="0"/>
              </a:rPr>
              <a:t>–form of the </a:t>
            </a:r>
            <a:r>
              <a:rPr lang="en-US" dirty="0" err="1" smtClean="0">
                <a:latin typeface="Comic Sans MS" panose="030F0702030302020204" pitchFamily="66" charset="0"/>
              </a:rPr>
              <a:t>wordl’s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percection</a:t>
            </a:r>
            <a:r>
              <a:rPr lang="en-US" dirty="0" smtClean="0">
                <a:latin typeface="Comic Sans MS" panose="030F0702030302020204" pitchFamily="66" charset="0"/>
              </a:rPr>
              <a:t> based on the human’s mind;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Bacon </a:t>
            </a:r>
            <a:r>
              <a:rPr lang="en-US" dirty="0" err="1" smtClean="0">
                <a:latin typeface="Comic Sans MS" panose="030F0702030302020204" pitchFamily="66" charset="0"/>
              </a:rPr>
              <a:t>critisized</a:t>
            </a:r>
            <a:r>
              <a:rPr lang="en-US" dirty="0" smtClean="0">
                <a:latin typeface="Comic Sans MS" panose="030F0702030302020204" pitchFamily="66" charset="0"/>
              </a:rPr>
              <a:t> rationalism of </a:t>
            </a:r>
            <a:r>
              <a:rPr lang="en-US" dirty="0" err="1" smtClean="0">
                <a:latin typeface="Comic Sans MS" panose="030F0702030302020204" pitchFamily="66" charset="0"/>
              </a:rPr>
              <a:t>Decart</a:t>
            </a:r>
            <a:r>
              <a:rPr lang="en-US" dirty="0" smtClean="0">
                <a:latin typeface="Comic Sans MS" panose="030F0702030302020204" pitchFamily="66" charset="0"/>
              </a:rPr>
              <a:t> and was sure that knowledge of mind must be verified by life-</a:t>
            </a:r>
            <a:r>
              <a:rPr lang="en-US" dirty="0" err="1" smtClean="0">
                <a:latin typeface="Comic Sans MS" panose="030F0702030302020204" pitchFamily="66" charset="0"/>
              </a:rPr>
              <a:t>expirience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111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1486</TotalTime>
  <Words>824</Words>
  <Application>Microsoft Office PowerPoint</Application>
  <PresentationFormat>Экран (4:3)</PresentationFormat>
  <Paragraphs>92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       Philosophy  of the New Age   </vt:lpstr>
      <vt:lpstr>Object and subject of philosophy of the New Age:</vt:lpstr>
      <vt:lpstr> Great Britain and France were leading states of the New Age</vt:lpstr>
      <vt:lpstr>          The main directions of the New Ages philosophy:     </vt:lpstr>
      <vt:lpstr>              Rene Decartes (1632-1704) french mathematician  фтв philosopher of rationalism </vt:lpstr>
      <vt:lpstr>        Basic ideas of Rene Decartes ’s philosophy   </vt:lpstr>
      <vt:lpstr>           Francis Bacon(1561-1626) british  philosopher of the empiricism </vt:lpstr>
      <vt:lpstr>        Basic ideas of Francis Bacon’s philosophy   </vt:lpstr>
      <vt:lpstr>Ways of the world’s perception by  Francis Bacon; </vt:lpstr>
      <vt:lpstr>Ways of the world’s perception by  Francis Bacon; </vt:lpstr>
      <vt:lpstr>Ways of the world’s perception by  Francis Bacon; </vt:lpstr>
      <vt:lpstr>                 John Locke (1632-1704) british  philosopher sensualism</vt:lpstr>
      <vt:lpstr>  Basic ideas of John Locke’s philosophy</vt:lpstr>
      <vt:lpstr>  Thomas Gobbs (1632-1704) british  philosopher of materialism</vt:lpstr>
      <vt:lpstr>  Basic ideas of Thomas Gobbs philosophy:</vt:lpstr>
      <vt:lpstr>                 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Теория познания  в философии</dc:title>
  <dc:creator>lliriK</dc:creator>
  <cp:lastModifiedBy>111</cp:lastModifiedBy>
  <cp:revision>147</cp:revision>
  <dcterms:created xsi:type="dcterms:W3CDTF">2016-10-26T13:27:37Z</dcterms:created>
  <dcterms:modified xsi:type="dcterms:W3CDTF">2021-05-20T04:51:04Z</dcterms:modified>
</cp:coreProperties>
</file>